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95" r:id="rId3"/>
    <p:sldId id="329" r:id="rId4"/>
    <p:sldId id="336" r:id="rId5"/>
    <p:sldId id="328" r:id="rId6"/>
    <p:sldId id="340" r:id="rId7"/>
    <p:sldId id="335" r:id="rId8"/>
    <p:sldId id="333" r:id="rId9"/>
    <p:sldId id="334" r:id="rId10"/>
    <p:sldId id="337" r:id="rId11"/>
    <p:sldId id="338" r:id="rId12"/>
    <p:sldId id="324" r:id="rId13"/>
    <p:sldId id="330" r:id="rId14"/>
    <p:sldId id="331" r:id="rId15"/>
    <p:sldId id="332" r:id="rId16"/>
    <p:sldId id="339" r:id="rId17"/>
    <p:sldId id="265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彭 展望" initials="彭" lastIdx="1" clrIdx="0">
    <p:extLst>
      <p:ext uri="{19B8F6BF-5375-455C-9EA6-DF929625EA0E}">
        <p15:presenceInfo xmlns:p15="http://schemas.microsoft.com/office/powerpoint/2012/main" userId="818f85149c00c954" providerId="Windows Live"/>
      </p:ext>
    </p:extLst>
  </p:cmAuthor>
  <p:cmAuthor id="2" name="Jivana" initials="J" lastIdx="2" clrIdx="1">
    <p:extLst>
      <p:ext uri="{19B8F6BF-5375-455C-9EA6-DF929625EA0E}">
        <p15:presenceInfo xmlns:p15="http://schemas.microsoft.com/office/powerpoint/2012/main" userId="210a3344bb27c0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424" autoAdjust="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390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71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966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877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822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513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0811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010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来自多渠道的异构物品通常具有不同的特性和排名策略。要比较不同渠道的项目来进行联合排名是极其困难的。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用户在项目和渠道级别上都有个性化的偏好。通道上的粗粒度用户偏好对推荐也有重要影响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现实世界的综合推荐高度重视在线模型的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稳定性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182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recent channels impressions: </a:t>
            </a:r>
            <a:r>
              <a:rPr lang="zh-CN" altLang="en-US" dirty="0" smtClean="0"/>
              <a:t>展示给用户的渠道 </a:t>
            </a:r>
            <a:r>
              <a:rPr lang="en-US" altLang="zh-CN" dirty="0" smtClean="0"/>
              <a:t>impression indicates the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item/channel is exposed/shown to a user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621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recent channels impressions: </a:t>
            </a:r>
            <a:r>
              <a:rPr lang="zh-CN" altLang="en-US" dirty="0" smtClean="0"/>
              <a:t>展示给用户的渠道 </a:t>
            </a:r>
            <a:r>
              <a:rPr lang="en-US" altLang="zh-CN" dirty="0" smtClean="0"/>
              <a:t>impression indicates the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item/channel is exposed/shown to a user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240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264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41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76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9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381744" y="308328"/>
              <a:ext cx="28102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30"/>
              <a:ext cx="4240098" cy="83623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32829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736034" y="1785880"/>
            <a:ext cx="7338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/>
              <a:t/>
            </a:r>
            <a:br>
              <a:rPr lang="en-US" altLang="zh-CN" sz="4000" dirty="0"/>
            </a:b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5343" y="5804900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450859" y="6245780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Hongyang</a:t>
            </a:r>
            <a:r>
              <a:rPr lang="en-US" altLang="zh-CN" dirty="0" smtClean="0"/>
              <a:t> Song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7596876" y="4657788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AAAI_2021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6096000" y="5377957"/>
            <a:ext cx="443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https://</a:t>
            </a:r>
            <a:r>
              <a:rPr lang="en-US" altLang="zh-CN" dirty="0" smtClean="0"/>
              <a:t>github.com/modriczhang/HRL-Rec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90741" y="2432803"/>
            <a:ext cx="7601259" cy="110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7941"/>
            <a:ext cx="7877175" cy="433148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925" y="1822216"/>
            <a:ext cx="4258123" cy="669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925" y="1278951"/>
            <a:ext cx="1190791" cy="3334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6589" y="2730301"/>
            <a:ext cx="4339638" cy="3176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354" y="3314251"/>
            <a:ext cx="4162873" cy="41291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6589" y="3906974"/>
            <a:ext cx="1286054" cy="33342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0935" y="4420203"/>
            <a:ext cx="4210946" cy="8234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0935" y="5400163"/>
            <a:ext cx="4275292" cy="35364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40935" y="6067943"/>
            <a:ext cx="4210946" cy="45028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515100" y="3493363"/>
            <a:ext cx="1261489" cy="5803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503267" y="4802562"/>
            <a:ext cx="1261489" cy="5803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2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7941"/>
            <a:ext cx="7877175" cy="43314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221" y="1314800"/>
            <a:ext cx="3639058" cy="3620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7175" y="2080464"/>
            <a:ext cx="4255616" cy="5850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7064" y="2870602"/>
            <a:ext cx="4224935" cy="3488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0829" y="3450590"/>
            <a:ext cx="1914792" cy="3334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399" y="4183251"/>
            <a:ext cx="4360391" cy="6047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2869" y="5556374"/>
            <a:ext cx="4799131" cy="390917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510910" y="2247468"/>
            <a:ext cx="1261489" cy="5803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048125" y="2345939"/>
            <a:ext cx="1261489" cy="5803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048124" y="3617301"/>
            <a:ext cx="1261489" cy="5803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4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130" y="2521396"/>
            <a:ext cx="7346245" cy="18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664" y="1741364"/>
            <a:ext cx="7089988" cy="416199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43945" y="1556698"/>
            <a:ext cx="1920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Offline Evaluation</a:t>
            </a:r>
          </a:p>
        </p:txBody>
      </p:sp>
      <p:sp>
        <p:nvSpPr>
          <p:cNvPr id="5" name="矩形 4"/>
          <p:cNvSpPr/>
          <p:nvPr/>
        </p:nvSpPr>
        <p:spPr>
          <a:xfrm>
            <a:off x="2135991" y="6506051"/>
            <a:ext cx="9380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ICML_2014_</a:t>
            </a:r>
            <a:r>
              <a:rPr lang="zh-CN" altLang="en-US" dirty="0" smtClean="0"/>
              <a:t>Coupled </a:t>
            </a:r>
            <a:r>
              <a:rPr lang="zh-CN" altLang="en-US" dirty="0"/>
              <a:t>group lasso for web-scale ctr prediction in display advertising</a:t>
            </a:r>
          </a:p>
        </p:txBody>
      </p:sp>
      <p:sp>
        <p:nvSpPr>
          <p:cNvPr id="6" name="矩形 5"/>
          <p:cNvSpPr/>
          <p:nvPr/>
        </p:nvSpPr>
        <p:spPr>
          <a:xfrm>
            <a:off x="838200" y="6008300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Area Under </a:t>
            </a:r>
            <a:r>
              <a:rPr lang="zh-CN" altLang="en-US" dirty="0" smtClean="0"/>
              <a:t>Curve</a:t>
            </a:r>
            <a:r>
              <a:rPr lang="en-US" altLang="zh-CN" dirty="0" smtClean="0"/>
              <a:t>(AUC)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38200" y="6488668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RelaImpr</a:t>
            </a:r>
          </a:p>
        </p:txBody>
      </p:sp>
    </p:spTree>
    <p:extLst>
      <p:ext uri="{BB962C8B-B14F-4D97-AF65-F5344CB8AC3E}">
        <p14:creationId xmlns:p14="http://schemas.microsoft.com/office/powerpoint/2010/main" val="45786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71" y="2799512"/>
            <a:ext cx="5830977" cy="33071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834" y="2928861"/>
            <a:ext cx="5849166" cy="30484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259110" y="2291297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Ablation Tests</a:t>
            </a:r>
          </a:p>
        </p:txBody>
      </p:sp>
      <p:sp>
        <p:nvSpPr>
          <p:cNvPr id="5" name="矩形 4"/>
          <p:cNvSpPr/>
          <p:nvPr/>
        </p:nvSpPr>
        <p:spPr>
          <a:xfrm>
            <a:off x="174871" y="2291297"/>
            <a:ext cx="1822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Online A/B Tests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20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smtClean="0">
                <a:latin typeface="华康俪金黑W8(P)" panose="020B0800000000000000" pitchFamily="34" charset="-122"/>
              </a:rPr>
              <a:t>Experiments</a:t>
            </a:r>
          </a:p>
          <a:p>
            <a:endParaRPr lang="en-US" altLang="zh-CN" sz="4400" smtClean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142" y="2188707"/>
            <a:ext cx="9651688" cy="466929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26386" y="1762571"/>
            <a:ext cx="3086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Analysis on Discount Factor γ</a:t>
            </a:r>
          </a:p>
        </p:txBody>
      </p:sp>
      <p:sp>
        <p:nvSpPr>
          <p:cNvPr id="6" name="矩形 5"/>
          <p:cNvSpPr/>
          <p:nvPr/>
        </p:nvSpPr>
        <p:spPr>
          <a:xfrm>
            <a:off x="6359382" y="1762571"/>
            <a:ext cx="3651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Analysis on Input Sequence Length</a:t>
            </a:r>
          </a:p>
        </p:txBody>
      </p:sp>
    </p:spTree>
    <p:extLst>
      <p:ext uri="{BB962C8B-B14F-4D97-AF65-F5344CB8AC3E}">
        <p14:creationId xmlns:p14="http://schemas.microsoft.com/office/powerpoint/2010/main" val="32177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smtClean="0">
                <a:latin typeface="华康俪金黑W8(P)" panose="020B0800000000000000" pitchFamily="34" charset="-122"/>
              </a:rPr>
              <a:t>Experiments</a:t>
            </a:r>
          </a:p>
          <a:p>
            <a:endParaRPr lang="en-US" altLang="zh-CN" sz="4400" smtClean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701" y="1753936"/>
            <a:ext cx="5229319" cy="506330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55506" y="1445662"/>
            <a:ext cx="237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Online Model Stability</a:t>
            </a:r>
          </a:p>
        </p:txBody>
      </p:sp>
    </p:spTree>
    <p:extLst>
      <p:ext uri="{BB962C8B-B14F-4D97-AF65-F5344CB8AC3E}">
        <p14:creationId xmlns:p14="http://schemas.microsoft.com/office/powerpoint/2010/main" val="12700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79998"/>
            <a:ext cx="10515600" cy="765664"/>
          </a:xfrm>
        </p:spPr>
        <p:txBody>
          <a:bodyPr/>
          <a:lstStyle/>
          <a:p>
            <a:r>
              <a:rPr lang="en-US" altLang="zh-CN" sz="4400" dirty="0"/>
              <a:t>Outline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7987" y="1375975"/>
            <a:ext cx="8836025" cy="4860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effectLst/>
              </a:rPr>
              <a:t>Motivation</a:t>
            </a:r>
            <a:endParaRPr lang="en-US" altLang="zh-CN" sz="3200" dirty="0">
              <a:solidFill>
                <a:schemeClr val="tx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effectLst/>
              </a:rPr>
              <a:t>Approach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effectLst/>
              </a:rPr>
              <a:t>Experiments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effectLst/>
              </a:rPr>
              <a:t>Conclusion</a:t>
            </a:r>
            <a:endParaRPr lang="en-US" altLang="zh-CN" sz="3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25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Motivation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719" y="1562329"/>
            <a:ext cx="7250998" cy="27334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582" y="4748086"/>
            <a:ext cx="5163271" cy="100979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6603" y="2479941"/>
            <a:ext cx="1213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/>
              <a:t>KDD_2019</a:t>
            </a:r>
          </a:p>
        </p:txBody>
      </p:sp>
      <p:sp>
        <p:nvSpPr>
          <p:cNvPr id="9" name="矩形 8"/>
          <p:cNvSpPr/>
          <p:nvPr/>
        </p:nvSpPr>
        <p:spPr>
          <a:xfrm>
            <a:off x="688131" y="4883650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/>
              <a:t>SIGIR_2020</a:t>
            </a:r>
          </a:p>
        </p:txBody>
      </p:sp>
    </p:spTree>
    <p:extLst>
      <p:ext uri="{BB962C8B-B14F-4D97-AF65-F5344CB8AC3E}">
        <p14:creationId xmlns:p14="http://schemas.microsoft.com/office/powerpoint/2010/main" val="15102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Motivation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57" y="1905238"/>
            <a:ext cx="7986236" cy="45577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92651" y="1535906"/>
            <a:ext cx="2977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Integrated recommendation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" t="3886" r="-582" b="8686"/>
          <a:stretch/>
        </p:blipFill>
        <p:spPr>
          <a:xfrm>
            <a:off x="9091750" y="1252479"/>
            <a:ext cx="2906982" cy="518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9776"/>
            <a:ext cx="8636822" cy="47492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8499199" y="2279680"/>
                <a:ext cx="3214341" cy="14822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 smtClean="0"/>
                  <a:t>Low-level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altLang="zh-CN" dirty="0" smtClean="0"/>
                  <a:t>:</a:t>
                </a:r>
              </a:p>
              <a:p>
                <a:r>
                  <a:rPr lang="en-US" altLang="zh-CN" dirty="0" smtClean="0"/>
                  <a:t>    user profiles</a:t>
                </a:r>
              </a:p>
              <a:p>
                <a:r>
                  <a:rPr lang="en-US" altLang="zh-CN" dirty="0" smtClean="0"/>
                  <a:t>    user </a:t>
                </a:r>
                <a:r>
                  <a:rPr lang="en-US" altLang="zh-CN" dirty="0"/>
                  <a:t>historical </a:t>
                </a:r>
                <a:r>
                  <a:rPr lang="en-US" altLang="zh-CN" dirty="0" smtClean="0"/>
                  <a:t>behaviors</a:t>
                </a:r>
              </a:p>
              <a:p>
                <a:r>
                  <a:rPr lang="en-US" altLang="zh-CN" dirty="0"/>
                  <a:t>    recommendation </a:t>
                </a:r>
                <a:r>
                  <a:rPr lang="en-US" altLang="zh-CN" dirty="0" smtClean="0"/>
                  <a:t>contexts</a:t>
                </a:r>
              </a:p>
              <a:p>
                <a:r>
                  <a:rPr lang="en-US" altLang="zh-CN" dirty="0"/>
                  <a:t>    recent channels impressions</a:t>
                </a:r>
                <a:endParaRPr lang="zh-CN" altLang="en-US" dirty="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199" y="2279680"/>
                <a:ext cx="3214341" cy="1482265"/>
              </a:xfrm>
              <a:prstGeom prst="rect">
                <a:avLst/>
              </a:prstGeom>
              <a:blipFill>
                <a:blip r:embed="rId4"/>
                <a:stretch>
                  <a:fillRect l="-1515" t="-2058" r="-1136" b="-5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8576123" y="4425795"/>
                <a:ext cx="2520242" cy="651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 smtClean="0"/>
                  <a:t>Low-level action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altLang="zh-CN" b="0" dirty="0" smtClean="0"/>
                  <a:t>:</a:t>
                </a:r>
              </a:p>
              <a:p>
                <a:r>
                  <a:rPr lang="en-US" altLang="zh-CN" dirty="0" smtClean="0"/>
                  <a:t>    generating a channel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123" y="4425795"/>
                <a:ext cx="2520242" cy="651269"/>
              </a:xfrm>
              <a:prstGeom prst="rect">
                <a:avLst/>
              </a:prstGeom>
              <a:blipFill>
                <a:blip r:embed="rId5"/>
                <a:stretch>
                  <a:fillRect l="-2179" t="-3738" r="-1695" b="-140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8499199" y="5631822"/>
                <a:ext cx="3238387" cy="651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 smtClean="0"/>
                  <a:t>Low-level reward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altLang="zh-CN" b="0" dirty="0" smtClean="0"/>
                  <a:t>: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 measured by </a:t>
                </a:r>
                <a:r>
                  <a:rPr lang="en-US" altLang="zh-CN" dirty="0"/>
                  <a:t>the click times</a:t>
                </a:r>
                <a:endParaRPr lang="en-US" altLang="zh-CN" b="0" dirty="0" smtClean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199" y="5631822"/>
                <a:ext cx="3238387" cy="651269"/>
              </a:xfrm>
              <a:prstGeom prst="rect">
                <a:avLst/>
              </a:prstGeom>
              <a:blipFill>
                <a:blip r:embed="rId6"/>
                <a:stretch>
                  <a:fillRect l="-1507" t="-4673" r="-1130" b="-140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1095375" y="3864376"/>
            <a:ext cx="590550" cy="3619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333500" y="4841514"/>
            <a:ext cx="276225" cy="3178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881061" y="3181623"/>
            <a:ext cx="995363" cy="5803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380557" y="1210664"/>
            <a:ext cx="2715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LRA: low-level RL agent   </a:t>
            </a:r>
            <a:endParaRPr lang="en-US" altLang="zh-CN" dirty="0" smtClean="0"/>
          </a:p>
          <a:p>
            <a:r>
              <a:rPr lang="en-US" altLang="zh-CN" dirty="0" smtClean="0"/>
              <a:t>        channel </a:t>
            </a:r>
            <a:r>
              <a:rPr lang="en-US" altLang="zh-CN" dirty="0"/>
              <a:t>selector</a:t>
            </a:r>
          </a:p>
        </p:txBody>
      </p:sp>
    </p:spTree>
    <p:extLst>
      <p:ext uri="{BB962C8B-B14F-4D97-AF65-F5344CB8AC3E}">
        <p14:creationId xmlns:p14="http://schemas.microsoft.com/office/powerpoint/2010/main" val="3522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891" y="2966972"/>
            <a:ext cx="7106699" cy="137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6259"/>
            <a:ext cx="7742927" cy="42576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7871256" y="757288"/>
                <a:ext cx="3191899" cy="15054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l</m:t>
                        </m:r>
                      </m:sup>
                    </m:sSubSup>
                  </m:oMath>
                </a14:m>
                <a:r>
                  <a:rPr lang="en-US" altLang="zh-CN" dirty="0" smtClean="0"/>
                  <a:t>:</a:t>
                </a:r>
                <a:endParaRPr lang="en-US" altLang="zh-CN" dirty="0" smtClean="0"/>
              </a:p>
              <a:p>
                <a:r>
                  <a:rPr lang="en-US" altLang="zh-CN" dirty="0" smtClean="0"/>
                  <a:t>    </a:t>
                </a:r>
                <a:r>
                  <a:rPr lang="en-US" altLang="zh-CN" dirty="0"/>
                  <a:t>user long-term </a:t>
                </a:r>
                <a:r>
                  <a:rPr lang="en-US" altLang="zh-CN" dirty="0" smtClean="0"/>
                  <a:t>profiles</a:t>
                </a:r>
              </a:p>
              <a:p>
                <a:r>
                  <a:rPr lang="en-US" altLang="zh-CN" dirty="0" smtClean="0"/>
                  <a:t>    </a:t>
                </a:r>
                <a:r>
                  <a:rPr lang="en-US" altLang="zh-CN" dirty="0"/>
                  <a:t>recommendation </a:t>
                </a:r>
                <a:r>
                  <a:rPr lang="en-US" altLang="zh-CN" dirty="0" smtClean="0"/>
                  <a:t>contexts</a:t>
                </a:r>
                <a:endParaRPr lang="en-US" altLang="zh-CN" dirty="0" smtClean="0"/>
              </a:p>
              <a:p>
                <a:r>
                  <a:rPr lang="en-US" altLang="zh-CN" dirty="0"/>
                  <a:t>    </a:t>
                </a:r>
                <a:r>
                  <a:rPr lang="en-US" altLang="zh-CN" dirty="0"/>
                  <a:t>current channel features</a:t>
                </a:r>
                <a:endParaRPr lang="en-US" altLang="zh-CN" dirty="0" smtClean="0"/>
              </a:p>
              <a:p>
                <a:r>
                  <a:rPr lang="en-US" altLang="zh-CN" dirty="0"/>
                  <a:t>    </a:t>
                </a:r>
                <a:r>
                  <a:rPr lang="en-US" altLang="zh-CN" dirty="0"/>
                  <a:t>cumulative channel </a:t>
                </a:r>
                <a:r>
                  <a:rPr lang="en-US" altLang="zh-CN" dirty="0" smtClean="0"/>
                  <a:t>features</a:t>
                </a:r>
                <a:endParaRPr lang="zh-CN" altLang="en-US" dirty="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256" y="757288"/>
                <a:ext cx="3191899" cy="1505477"/>
              </a:xfrm>
              <a:prstGeom prst="rect">
                <a:avLst/>
              </a:prstGeom>
              <a:blipFill>
                <a:blip r:embed="rId4"/>
                <a:stretch>
                  <a:fillRect r="-1145" b="-56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1057275" y="3830831"/>
            <a:ext cx="419100" cy="2885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200150" y="4739355"/>
            <a:ext cx="276225" cy="3178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881061" y="3239936"/>
            <a:ext cx="804864" cy="5062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318" y="2342625"/>
            <a:ext cx="4549682" cy="3617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7720" y="2847072"/>
            <a:ext cx="4478875" cy="3202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7725" y="3349455"/>
            <a:ext cx="3492380" cy="2872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3125" y="3830067"/>
            <a:ext cx="4324798" cy="32724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8701" y="4360523"/>
            <a:ext cx="3991404" cy="3645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0034" y="4896883"/>
            <a:ext cx="4841966" cy="194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1668126"/>
            <a:ext cx="8100033" cy="4454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8330215" y="1759714"/>
                <a:ext cx="3023585" cy="17779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/>
                  <a:t>High</a:t>
                </a:r>
                <a:r>
                  <a:rPr lang="zh-CN" altLang="en-US" dirty="0" smtClean="0"/>
                  <a:t>-level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altLang="zh-CN" dirty="0" smtClean="0"/>
                  <a:t>:</a:t>
                </a:r>
              </a:p>
              <a:p>
                <a:r>
                  <a:rPr lang="en-US" altLang="zh-CN" dirty="0"/>
                  <a:t>    user </a:t>
                </a:r>
                <a:r>
                  <a:rPr lang="en-US" altLang="zh-CN" dirty="0" smtClean="0"/>
                  <a:t>profiles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user </a:t>
                </a:r>
                <a:r>
                  <a:rPr lang="en-US" altLang="zh-CN" dirty="0"/>
                  <a:t>historical </a:t>
                </a:r>
                <a:r>
                  <a:rPr lang="en-US" altLang="zh-CN" dirty="0" smtClean="0"/>
                  <a:t>behaviors</a:t>
                </a:r>
              </a:p>
              <a:p>
                <a:r>
                  <a:rPr lang="en-US" altLang="zh-CN" dirty="0" smtClean="0"/>
                  <a:t>    recommendation contexts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recently </a:t>
                </a:r>
                <a:r>
                  <a:rPr lang="en-US" altLang="zh-CN" dirty="0"/>
                  <a:t>item </a:t>
                </a:r>
                <a:r>
                  <a:rPr lang="en-US" altLang="zh-CN" dirty="0" smtClean="0"/>
                  <a:t>impression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channel </a:t>
                </a:r>
                <a:r>
                  <a:rPr lang="en-US" altLang="zh-CN" dirty="0"/>
                  <a:t>constraints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215" y="1759714"/>
                <a:ext cx="3023585" cy="1777987"/>
              </a:xfrm>
              <a:prstGeom prst="rect">
                <a:avLst/>
              </a:prstGeom>
              <a:blipFill>
                <a:blip r:embed="rId4"/>
                <a:stretch>
                  <a:fillRect l="-1815" t="-1718" r="-1008" b="-3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8330215" y="3802544"/>
                <a:ext cx="2315057" cy="651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/>
                  <a:t>High</a:t>
                </a:r>
                <a:r>
                  <a:rPr lang="zh-CN" altLang="en-US" dirty="0" smtClean="0"/>
                  <a:t>-level action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altLang="zh-CN" b="0" dirty="0" smtClean="0"/>
                  <a:t>:</a:t>
                </a:r>
              </a:p>
              <a:p>
                <a:r>
                  <a:rPr lang="en-US" altLang="zh-CN" dirty="0"/>
                  <a:t>    </a:t>
                </a:r>
                <a:r>
                  <a:rPr lang="en-US" altLang="zh-CN" dirty="0" smtClean="0"/>
                  <a:t>generating an </a:t>
                </a:r>
                <a:r>
                  <a:rPr lang="en-US" altLang="zh-CN" dirty="0"/>
                  <a:t>item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215" y="3802544"/>
                <a:ext cx="2315057" cy="651269"/>
              </a:xfrm>
              <a:prstGeom prst="rect">
                <a:avLst/>
              </a:prstGeom>
              <a:blipFill>
                <a:blip r:embed="rId5"/>
                <a:stretch>
                  <a:fillRect l="-2375" t="-4673" r="-1847" b="-140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8330215" y="4801730"/>
                <a:ext cx="3927678" cy="14822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/>
                  <a:t>High</a:t>
                </a:r>
                <a:r>
                  <a:rPr lang="zh-CN" altLang="en-US" dirty="0" smtClean="0"/>
                  <a:t>-level reward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altLang="zh-CN" b="0" dirty="0" smtClean="0"/>
                  <a:t>:</a:t>
                </a:r>
              </a:p>
              <a:p>
                <a:r>
                  <a:rPr lang="en-US" altLang="zh-CN" dirty="0"/>
                  <a:t>     item click </a:t>
                </a:r>
                <a:r>
                  <a:rPr lang="en-US" altLang="zh-CN" dirty="0" smtClean="0"/>
                  <a:t>times</a:t>
                </a:r>
              </a:p>
              <a:p>
                <a:r>
                  <a:rPr lang="en-US" altLang="zh-CN" b="0" dirty="0"/>
                  <a:t> </a:t>
                </a:r>
                <a:r>
                  <a:rPr lang="en-US" altLang="zh-CN" dirty="0"/>
                  <a:t>    dwell </a:t>
                </a:r>
                <a:r>
                  <a:rPr lang="en-US" altLang="zh-CN" dirty="0" smtClean="0"/>
                  <a:t>time</a:t>
                </a:r>
              </a:p>
              <a:p>
                <a:r>
                  <a:rPr lang="en-US" altLang="zh-CN" dirty="0" smtClean="0"/>
                  <a:t>     list-level diversity and item novelty</a:t>
                </a:r>
              </a:p>
              <a:p>
                <a:r>
                  <a:rPr lang="en-US" altLang="zh-CN" dirty="0"/>
                  <a:t>     diversity and novelty in item level</a:t>
                </a:r>
                <a:endParaRPr lang="en-US" altLang="zh-CN" b="0" dirty="0" smtClean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215" y="4801730"/>
                <a:ext cx="3927678" cy="1482265"/>
              </a:xfrm>
              <a:prstGeom prst="rect">
                <a:avLst/>
              </a:prstGeom>
              <a:blipFill>
                <a:blip r:embed="rId6"/>
                <a:stretch>
                  <a:fillRect l="-1398" t="-2058" r="-776" b="-5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8330215" y="1062830"/>
            <a:ext cx="28600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/>
              <a:t>HRA: high-level RL agent   </a:t>
            </a:r>
            <a:endParaRPr lang="en-US" altLang="zh-CN" dirty="0" smtClean="0"/>
          </a:p>
          <a:p>
            <a:pPr>
              <a:defRPr/>
            </a:pPr>
            <a:r>
              <a:rPr lang="en-US" altLang="zh-CN" dirty="0"/>
              <a:t> </a:t>
            </a:r>
            <a:r>
              <a:rPr lang="en-US" altLang="zh-CN" dirty="0" smtClean="0"/>
              <a:t>        item </a:t>
            </a:r>
            <a:r>
              <a:rPr lang="en-US" altLang="zh-CN" dirty="0"/>
              <a:t>recommender</a:t>
            </a:r>
          </a:p>
        </p:txBody>
      </p:sp>
      <p:sp>
        <p:nvSpPr>
          <p:cNvPr id="11" name="矩形 10"/>
          <p:cNvSpPr/>
          <p:nvPr/>
        </p:nvSpPr>
        <p:spPr>
          <a:xfrm>
            <a:off x="940593" y="2171700"/>
            <a:ext cx="869157" cy="5139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21469" y="3288897"/>
            <a:ext cx="657224" cy="3154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145380" y="5114925"/>
            <a:ext cx="235745" cy="3182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1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7941"/>
            <a:ext cx="7877175" cy="43314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 18"/>
              <p:cNvSpPr/>
              <p:nvPr/>
            </p:nvSpPr>
            <p:spPr>
              <a:xfrm>
                <a:off x="8330215" y="846072"/>
                <a:ext cx="3023585" cy="1776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altLang="zh-CN" dirty="0"/>
                  <a:t>: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  user </a:t>
                </a:r>
                <a:r>
                  <a:rPr lang="en-US" altLang="zh-CN" dirty="0"/>
                  <a:t>long-term profiles</a:t>
                </a:r>
              </a:p>
              <a:p>
                <a:r>
                  <a:rPr lang="en-US" altLang="zh-CN" dirty="0"/>
                  <a:t>    recommendation contexts</a:t>
                </a:r>
              </a:p>
              <a:p>
                <a:r>
                  <a:rPr lang="en-US" altLang="zh-CN" dirty="0"/>
                  <a:t>    current </a:t>
                </a:r>
                <a:r>
                  <a:rPr lang="en-US" altLang="zh-CN" dirty="0" smtClean="0"/>
                  <a:t>item </a:t>
                </a:r>
                <a:r>
                  <a:rPr lang="en-US" altLang="zh-CN" dirty="0"/>
                  <a:t>features</a:t>
                </a:r>
              </a:p>
              <a:p>
                <a:r>
                  <a:rPr lang="en-US" altLang="zh-CN" dirty="0"/>
                  <a:t>    cumulative </a:t>
                </a:r>
                <a:r>
                  <a:rPr lang="en-US" altLang="zh-CN" dirty="0" smtClean="0"/>
                  <a:t>item </a:t>
                </a:r>
                <a:r>
                  <a:rPr lang="en-US" altLang="zh-CN" dirty="0"/>
                  <a:t>features</a:t>
                </a:r>
                <a:endParaRPr lang="en-US" altLang="zh-CN" dirty="0" smtClean="0"/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channel </a:t>
                </a:r>
                <a:r>
                  <a:rPr lang="en-US" altLang="zh-CN" dirty="0"/>
                  <a:t>constraints</a:t>
                </a:r>
                <a:endParaRPr lang="zh-CN" altLang="en-US" dirty="0"/>
              </a:p>
            </p:txBody>
          </p:sp>
        </mc:Choice>
        <mc:Fallback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215" y="846072"/>
                <a:ext cx="3023585" cy="1776577"/>
              </a:xfrm>
              <a:prstGeom prst="rect">
                <a:avLst/>
              </a:prstGeom>
              <a:blipFill>
                <a:blip r:embed="rId4"/>
                <a:stretch>
                  <a:fillRect t="-687" r="-1008" b="-48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838200" y="2333898"/>
            <a:ext cx="995363" cy="5803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38126" y="3488922"/>
            <a:ext cx="657224" cy="3154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23936" y="5279622"/>
            <a:ext cx="311945" cy="3154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7175" y="4567680"/>
            <a:ext cx="4246416" cy="403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3082" y="5134681"/>
            <a:ext cx="4370509" cy="7771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630" y="6114632"/>
            <a:ext cx="4529370" cy="36634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5003" y="3485474"/>
            <a:ext cx="3144623" cy="2865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0418" y="3913918"/>
            <a:ext cx="1594371" cy="3040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6682" y="2971876"/>
            <a:ext cx="1761841" cy="2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9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45147</TotalTime>
  <Words>245</Words>
  <Application>Microsoft Office PowerPoint</Application>
  <PresentationFormat>宽屏</PresentationFormat>
  <Paragraphs>103</Paragraphs>
  <Slides>17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等线</vt:lpstr>
      <vt:lpstr>仿宋</vt:lpstr>
      <vt:lpstr>华康俪金黑W8(P)</vt:lpstr>
      <vt:lpstr>楷体</vt:lpstr>
      <vt:lpstr>宋体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Jivana</cp:lastModifiedBy>
  <cp:revision>1523</cp:revision>
  <dcterms:created xsi:type="dcterms:W3CDTF">2017-04-22T07:59:29Z</dcterms:created>
  <dcterms:modified xsi:type="dcterms:W3CDTF">2021-06-20T06:29:23Z</dcterms:modified>
</cp:coreProperties>
</file>